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sldIdLst>
    <p:sldId id="352" r:id="rId2"/>
    <p:sldId id="351" r:id="rId3"/>
    <p:sldId id="353" r:id="rId4"/>
    <p:sldId id="354" r:id="rId5"/>
    <p:sldId id="356" r:id="rId6"/>
    <p:sldId id="355" r:id="rId7"/>
    <p:sldId id="387" r:id="rId8"/>
    <p:sldId id="392" r:id="rId9"/>
    <p:sldId id="393" r:id="rId10"/>
    <p:sldId id="394" r:id="rId11"/>
    <p:sldId id="395" r:id="rId12"/>
    <p:sldId id="380" r:id="rId13"/>
    <p:sldId id="388" r:id="rId14"/>
    <p:sldId id="383" r:id="rId15"/>
    <p:sldId id="384" r:id="rId16"/>
    <p:sldId id="385" r:id="rId17"/>
    <p:sldId id="386" r:id="rId18"/>
    <p:sldId id="390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89" r:id="rId38"/>
    <p:sldId id="39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1"/>
    <p:restoredTop sz="94329"/>
  </p:normalViewPr>
  <p:slideViewPr>
    <p:cSldViewPr snapToGrid="0" snapToObjects="1">
      <p:cViewPr varScale="1">
        <p:scale>
          <a:sx n="202" d="100"/>
          <a:sy n="202" d="100"/>
        </p:scale>
        <p:origin x="19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F11D5-87C7-0A43-BD52-3CB93A556D20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A29ED-2E91-924E-AFCF-46BEDC85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2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0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/>
                <a:cs typeface="Arial"/>
              </a:rPr>
              <a:t>Eigenvalues and Eigenvectors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54223" y="2175827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dirty="0">
                <a:latin typeface="Arial"/>
                <a:cs typeface="Arial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172290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D9296-5672-4948-B7F5-0A45B27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4" y="1509498"/>
            <a:ext cx="8345450" cy="36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9E4E2-CC17-B844-A033-378DDE89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4" y="1941962"/>
            <a:ext cx="7945821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Basic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Algorithm for the Power Method: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Choose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length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The vector can be any 	non-zero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Multiply this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This gives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3. 	</a:t>
                </a:r>
                <a:r>
                  <a:rPr lang="en-US" sz="2000" dirty="0" err="1">
                    <a:latin typeface="Arial"/>
                    <a:cs typeface="Arial"/>
                  </a:rPr>
                  <a:t>Normalise</a:t>
                </a:r>
                <a:r>
                  <a:rPr lang="en-US" sz="2000" dirty="0">
                    <a:latin typeface="Arial"/>
                    <a:cs typeface="Arial"/>
                  </a:rPr>
                  <a:t> this column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4. 	Go back to 2.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charset="0"/>
                                <a:cs typeface="Arial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5. 	Continue with 2. – 4. until a desired accuracy is reached for both 	the eigenvalue and eigenvector.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218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790" r="6250" b="9925"/>
          <a:stretch/>
        </p:blipFill>
        <p:spPr>
          <a:xfrm>
            <a:off x="2421394" y="1029547"/>
            <a:ext cx="4368800" cy="55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method is used to find the smallest eigenvalue. By applying the power method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reciprocals of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This can be seen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shows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num>
                      <m:den>
                        <m:r>
                          <a:rPr lang="bg-BG" sz="20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28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599" y="3656437"/>
            <a:ext cx="5853007" cy="35536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29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99" y="4807226"/>
            <a:ext cx="5589692" cy="491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40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Thus the Inverse Power Method can be used to find the largest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which corresponds to the smallest eigenvalue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(because the eigenvalues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reciprocals of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).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procedure is the same as before. The starting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to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which is then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normalised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again: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avoid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(which can be inefficient) we use: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which can be solved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using, for example, LU Decomposition.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30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4" y="4118155"/>
            <a:ext cx="5812366" cy="398563"/>
          </a:xfrm>
          <a:prstGeom prst="rect">
            <a:avLst/>
          </a:prstGeom>
          <a:noFill/>
        </p:spPr>
      </p:pic>
      <p:pic>
        <p:nvPicPr>
          <p:cNvPr id="7" name="Picture 2" descr="\\172.16.3.215\data4\Graphics\Powerpoint\WILEY WORK\GILAT\Final Files\ch05\gilat_3e_eq_05_31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4" y="5324047"/>
            <a:ext cx="5907193" cy="320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2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largest (or smallest) eigenvalue obtained using the Power Method (or Inverse Power Method) then the eigenvalues of a new shifted matrix formed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</a:t>
                </a:r>
                <a:endParaRPr lang="en-GB" sz="20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reason for this is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But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so: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 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\\172.16.3.215\data4\Graphics\Powerpoint\WILEY WORK\GILAT\Final Files\ch05\gilat_3e_eq_05_32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866" y="2883202"/>
            <a:ext cx="5703993" cy="325942"/>
          </a:xfrm>
          <a:prstGeom prst="rect">
            <a:avLst/>
          </a:prstGeom>
          <a:noFill/>
        </p:spPr>
      </p:pic>
      <p:pic>
        <p:nvPicPr>
          <p:cNvPr id="9" name="Picture 2" descr="\\172.16.3.215\data4\Graphics\Powerpoint\WILEY WORK\GILAT\Final Files\ch05\gilat_3e_eq_05_34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4160151"/>
            <a:ext cx="5974079" cy="34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01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Procedure: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Determine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using the Power 	Method.</a:t>
                </a: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Now determine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the shifted matrix </a:t>
                </a:r>
                <a:br>
                  <a:rPr lang="en-GB" sz="2000" i="1" dirty="0">
                    <a:latin typeface="Cambria Math" charset="0"/>
                    <a:ea typeface="Arial" charset="0"/>
                    <a:cs typeface="Arial" charset="0"/>
                  </a:rPr>
                </a:br>
                <a:r>
                  <a:rPr lang="en-GB" sz="2000" i="1" dirty="0">
                    <a:latin typeface="Cambria Math" charset="0"/>
                    <a:ea typeface="Arial" charset="0"/>
                    <a:cs typeface="Arial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(using the Power Method).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from 	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can be determined.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 	Next determine the largest eigenvalue of the shifted matrix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from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can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4. 	Continue in this fashion until all the eigenvalues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	determined. This is done in a total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 where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The Shifted Power Method: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The Shifted Power Method is an inefficient process. A preferred method for obtaining all eigenvalues of a matrix is the 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Method. This is described next.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0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fontScale="925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Definitions: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1.	Two square matrices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are similar if: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an invertible matrix.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have the same 	eigenvalues.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2.	A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orthogonal if: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3.	A matrix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symmetric if: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4.	The eigenvalues of an upper triangular matrix are its diagonal 	elements.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2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200" b="1" dirty="0">
                <a:latin typeface="Arial"/>
                <a:cs typeface="Arial"/>
              </a:rPr>
              <a:t>Core Topics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</a:t>
            </a:r>
            <a:r>
              <a:rPr lang="en-US" sz="2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) 	The Characteristic Equation (5.2)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(ii) 	Basic Power Method (5.3)</a:t>
            </a: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 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	(iii)	Inverse Power Method (5.4)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(iv) 	Shifted Power Method (5.5)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(v) 	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and Iteration Method (5.6)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(vi) 	Use of </a:t>
            </a:r>
            <a:r>
              <a:rPr lang="en-US" sz="2000" dirty="0" err="1">
                <a:latin typeface="Arial"/>
                <a:cs typeface="Arial"/>
              </a:rPr>
              <a:t>Matlab’s</a:t>
            </a:r>
            <a:r>
              <a:rPr lang="en-US" sz="2000" dirty="0">
                <a:latin typeface="Arial"/>
                <a:cs typeface="Arial"/>
              </a:rPr>
              <a:t> built-in functions for determining 			eigenvalues and eigenvectors (5.7)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	</a:t>
            </a: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QR </a:t>
                </a:r>
                <a:r>
                  <a:rPr lang="en-US" sz="2000" dirty="0" err="1">
                    <a:latin typeface="Arial"/>
                    <a:cs typeface="Arial"/>
                  </a:rPr>
                  <a:t>Factorisation</a:t>
                </a:r>
                <a:r>
                  <a:rPr lang="en-US" sz="2000" dirty="0">
                    <a:latin typeface="Arial"/>
                    <a:cs typeface="Arial"/>
                  </a:rPr>
                  <a:t> is used to find all the eigenvalues of a matrix. We begin with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whose eigenvalues are to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Let: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orthogonal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It will be shown later 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now define: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98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But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So we can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eigenvalues. This completes the first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4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Again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upper triangular.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 define: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8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Again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400" dirty="0">
                    <a:latin typeface="Arial"/>
                    <a:cs typeface="Arial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 (which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). This completes the second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83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iterations continue until the sequence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generated results in an upper triangular matrix whose eigenvalues are its diagonal elements 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35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We now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- that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iteration.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do this we use what is known as the Householder matrix which has the form: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identity matrix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element column vector given by: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scalar and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matrix.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38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2530825"/>
            <a:ext cx="5222967" cy="59318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39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3984256"/>
            <a:ext cx="6378583" cy="346265"/>
          </a:xfrm>
          <a:prstGeom prst="rect">
            <a:avLst/>
          </a:prstGeom>
          <a:noFill/>
        </p:spPr>
      </p:pic>
      <p:pic>
        <p:nvPicPr>
          <p:cNvPr id="6" name="Picture 2" descr="\\172.16.3.215\data4\Graphics\Powerpoint\WILEY WORK\GILAT\Final Files\ch05\gilat_3e_eq_05_40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5041760"/>
            <a:ext cx="6435513" cy="409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87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Householder matrix is both symmetric and orthogonal. This means: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=[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𝑇</m:t>
                          </m:r>
                        </m:sup>
                      </m:sSup>
                      <m:r>
                        <a:rPr lang="en-GB" sz="2000" i="1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𝑏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𝐻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yields a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𝑏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that is similar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22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Factoring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an orthogonal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𝑄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an upper triangular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(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−1)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1: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choose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to be the first column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:</m:t>
                    </m:r>
                  </m:oMath>
                </a14:m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b="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defined as:</a:t>
                </a: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dirty="0">
                    <a:latin typeface="Arial"/>
                    <a:cs typeface="Arial"/>
                  </a:rPr>
                  <a:t>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+1 if 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positive. Otherwise it is negative.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2863727"/>
            <a:ext cx="3552262" cy="114687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2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4421611"/>
            <a:ext cx="3402273" cy="1246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5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we have enough information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. The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then factored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where: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a matrix with </a:t>
                </a:r>
                <a:r>
                  <a:rPr lang="en-US" dirty="0" err="1"/>
                  <a:t>zeros</a:t>
                </a:r>
                <a:r>
                  <a:rPr lang="en-US" dirty="0"/>
                  <a:t> as the elements in the first column below the diagonal.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47" y="4512733"/>
            <a:ext cx="2179100" cy="2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2:</a:t>
                </a: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defined as the second column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 with its first element set to zero: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vector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is +1 if 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positive. Otherwise it is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364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5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2477991"/>
            <a:ext cx="2534074" cy="112766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6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4269577"/>
            <a:ext cx="3125470" cy="1145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84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For a given square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number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eigenvalue of the matrix if:</a:t>
                </a:r>
              </a:p>
              <a:p>
                <a:pPr marL="45720" indent="0">
                  <a:buNone/>
                </a:pP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 column vector called the eigenvector associated with the eigenvalue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It should be noted that there are usually more than one eigenvalue and eigenvector. In fact for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eigenvalues and an infinite number of eigenvectors.</a:t>
                </a:r>
              </a:p>
              <a:p>
                <a:pPr marL="45720" indent="0">
                  <a:buNone/>
                </a:pPr>
                <a:br>
                  <a:rPr lang="en-US" dirty="0"/>
                </a:br>
                <a:r>
                  <a:rPr lang="en-US" dirty="0"/>
                  <a:t>In general: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some mathematical operator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6053" y="2214509"/>
            <a:ext cx="5595620" cy="499609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2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5380537"/>
            <a:ext cx="5311140" cy="496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Now a new Householder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is constructed. Now we factor the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where: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𝐻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matrix with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zeros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as the elements in the second column below the diagonal.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22" y="4402668"/>
            <a:ext cx="2004418" cy="19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3: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Moving to the third column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vectors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are defined as: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the sign rule applies as before.</a:t>
                </a:r>
              </a:p>
              <a:p>
                <a:pPr marL="45720" indent="0">
                  <a:buNone/>
                </a:pPr>
                <a:endParaRPr lang="en-US" sz="2000" i="1" dirty="0">
                  <a:latin typeface="Cambria Math" charset="0"/>
                  <a:cs typeface="Arial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9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4729" y="2630278"/>
            <a:ext cx="2870449" cy="1494684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50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4290454" y="2626997"/>
            <a:ext cx="3360819" cy="1497965"/>
          </a:xfrm>
          <a:prstGeom prst="rect">
            <a:avLst/>
          </a:prstGeom>
          <a:noFill/>
        </p:spPr>
      </p:pic>
      <p:pic>
        <p:nvPicPr>
          <p:cNvPr id="6" name="Picture 5" descr="gilat_3e_fig_05_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66" y="4915216"/>
            <a:ext cx="1808019" cy="17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4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continue in this latter fashion until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Then we have: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completes the </a:t>
                </a:r>
                <a:r>
                  <a:rPr lang="en-US" dirty="0" err="1"/>
                  <a:t>factorisation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83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Procedure: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1.	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into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an upper 	triangular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This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−1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steps using a 	Householder matrix such that: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2.	Calculate:	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	Repeat 1. and 2.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reached. At this point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	upper triangular and so its eigenvalues, which are the same as 	those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appear on its diagonal.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b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00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2148" r="6002" b="10617"/>
          <a:stretch/>
        </p:blipFill>
        <p:spPr>
          <a:xfrm>
            <a:off x="129603" y="1110827"/>
            <a:ext cx="4389120" cy="2553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8494" r="12425" b="10716"/>
          <a:stretch/>
        </p:blipFill>
        <p:spPr>
          <a:xfrm>
            <a:off x="4659982" y="1110827"/>
            <a:ext cx="4362026" cy="5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198" r="6126" b="12296"/>
          <a:stretch/>
        </p:blipFill>
        <p:spPr>
          <a:xfrm>
            <a:off x="143150" y="1052345"/>
            <a:ext cx="4375573" cy="545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8593" r="12672" b="72938"/>
          <a:stretch/>
        </p:blipFill>
        <p:spPr>
          <a:xfrm>
            <a:off x="4605794" y="1052345"/>
            <a:ext cx="4341707" cy="12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78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9062" r="12796" b="9531"/>
          <a:stretch/>
        </p:blipFill>
        <p:spPr>
          <a:xfrm>
            <a:off x="59906" y="1137919"/>
            <a:ext cx="4348480" cy="2153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8592" r="6002" b="14963"/>
          <a:stretch/>
        </p:blipFill>
        <p:spPr>
          <a:xfrm>
            <a:off x="4605794" y="1137919"/>
            <a:ext cx="438912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3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8889" r="12425" b="64741"/>
          <a:stretch/>
        </p:blipFill>
        <p:spPr>
          <a:xfrm>
            <a:off x="2414621" y="1628685"/>
            <a:ext cx="4382346" cy="18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6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22457" y="56263"/>
            <a:ext cx="8383423" cy="6671128"/>
          </a:xfrm>
        </p:spPr>
        <p:txBody>
          <a:bodyPr>
            <a:normAutofit fontScale="47500" lnSpcReduction="20000"/>
          </a:bodyPr>
          <a:lstStyle/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b="1" i="1" dirty="0">
                <a:latin typeface="Arial" charset="0"/>
                <a:ea typeface="Arial" charset="0"/>
                <a:cs typeface="Arial" charset="0"/>
              </a:rPr>
              <a:t>Recommended Problems:</a:t>
            </a:r>
          </a:p>
          <a:p>
            <a:pPr marL="45720" indent="0">
              <a:buNone/>
            </a:pPr>
            <a:endParaRPr lang="en-US" sz="4200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solved by hand (do at least 2):</a:t>
            </a:r>
          </a:p>
          <a:p>
            <a:pPr marL="45720" indent="0">
              <a:buNone/>
            </a:pPr>
            <a:r>
              <a:rPr lang="en-US" sz="4200">
                <a:latin typeface="Arial" charset="0"/>
                <a:ea typeface="Arial" charset="0"/>
                <a:cs typeface="Arial" charset="0"/>
              </a:rPr>
              <a:t>5.3 (1,4,10), 5.7 (3), 5.9 (-1.01)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programmed in MATLAB (do at least 1):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5.10, 5.12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in Science and Engineering: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5.18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You should pick out problems that you find interesting/challenging and do these too.</a:t>
            </a: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07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Equation (5.2) is a general statement of an eigenvalue problem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the eigenvalue associated with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0" smtClean="0">
                        <a:latin typeface="Cambria Math" charset="0"/>
                      </a:rPr>
                      <m:t>.</m:t>
                    </m:r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is the eigenvector or </a:t>
                </a:r>
                <a:r>
                  <a:rPr lang="en-US" dirty="0" err="1"/>
                  <a:t>eigenfunction</a:t>
                </a:r>
                <a:r>
                  <a:rPr lang="en-US" dirty="0"/>
                  <a:t> corresponding to the 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GB" b="0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For example consider: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the second derivative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0" smtClean="0">
                        <a:latin typeface="Cambria Math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eigenfunction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eigenvalue associated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Here however, we will concern ourselves with matrix operations only.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03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58" y="3873521"/>
            <a:ext cx="5426287" cy="68216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9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How to find the eigenvalues and eigenvectors: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Equation (5.1) can be rewritten: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an inverse 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. If on the other hand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then a non-trivial solution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possible. Another way of stating this problem is to use Cramer’s Rule.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(is singular) if: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equation is known as 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4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3" y="2871746"/>
            <a:ext cx="6110393" cy="340436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3" y="5163674"/>
            <a:ext cx="5758179" cy="526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6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yields a polynomial equation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whose roots are the eigenvalues. Once the eigenvalues are known then the eigenvectors,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can be determined by substituting the the eigenvalues, one at a time, into </a:t>
                </a:r>
                <a:br>
                  <a:rPr lang="en-US" dirty="0"/>
                </a:br>
                <a:r>
                  <a:rPr lang="en-US" dirty="0"/>
                  <a:t>Equation (5.1) and solving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process is relatively straightforward for small matrices but for large matrices we need to use numerical methods such as the power method or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method.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37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8592" r="12302" b="11704"/>
          <a:stretch/>
        </p:blipFill>
        <p:spPr>
          <a:xfrm>
            <a:off x="3467946" y="440265"/>
            <a:ext cx="4382347" cy="546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8790" r="6126" b="83308"/>
          <a:stretch/>
        </p:blipFill>
        <p:spPr>
          <a:xfrm>
            <a:off x="3467946" y="5906345"/>
            <a:ext cx="4362026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method is an iterative procedure for determining the largest real eigenvalue and corresponding eigenvector of a matrix. It is recommended that you study this proof over that given in the text.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F00E2-986E-BB46-943C-DBBA633E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4" y="2854028"/>
            <a:ext cx="7965523" cy="33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F673-6C36-9A4B-A4AF-B7F01323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2" y="1500760"/>
            <a:ext cx="7695267" cy="47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58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16393</TotalTime>
  <Words>1243</Words>
  <Application>Microsoft Macintosh PowerPoint</Application>
  <PresentationFormat>On-screen Show (4:3)</PresentationFormat>
  <Paragraphs>374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Trebuchet MS</vt:lpstr>
      <vt:lpstr>Slipstream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Trinty College Dublin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Eamonn O Nuallain</dc:creator>
  <cp:lastModifiedBy>Microsoft Office User</cp:lastModifiedBy>
  <cp:revision>358</cp:revision>
  <cp:lastPrinted>2018-02-22T13:28:50Z</cp:lastPrinted>
  <dcterms:created xsi:type="dcterms:W3CDTF">2016-01-06T15:48:15Z</dcterms:created>
  <dcterms:modified xsi:type="dcterms:W3CDTF">2018-12-17T13:37:10Z</dcterms:modified>
</cp:coreProperties>
</file>